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0"/>
  </p:notesMasterIdLst>
  <p:sldIdLst>
    <p:sldId id="256" r:id="rId2"/>
    <p:sldId id="266" r:id="rId3"/>
    <p:sldId id="295" r:id="rId4"/>
    <p:sldId id="296" r:id="rId5"/>
    <p:sldId id="299" r:id="rId6"/>
    <p:sldId id="293" r:id="rId7"/>
    <p:sldId id="261" r:id="rId8"/>
    <p:sldId id="262" r:id="rId9"/>
    <p:sldId id="302" r:id="rId10"/>
    <p:sldId id="297" r:id="rId11"/>
    <p:sldId id="303" r:id="rId12"/>
    <p:sldId id="292" r:id="rId13"/>
    <p:sldId id="301" r:id="rId14"/>
    <p:sldId id="271" r:id="rId15"/>
    <p:sldId id="312" r:id="rId16"/>
    <p:sldId id="267" r:id="rId17"/>
    <p:sldId id="280" r:id="rId18"/>
    <p:sldId id="268" r:id="rId19"/>
    <p:sldId id="274" r:id="rId20"/>
    <p:sldId id="278" r:id="rId21"/>
    <p:sldId id="279" r:id="rId22"/>
    <p:sldId id="288" r:id="rId23"/>
    <p:sldId id="287" r:id="rId24"/>
    <p:sldId id="269" r:id="rId25"/>
    <p:sldId id="275" r:id="rId26"/>
    <p:sldId id="276" r:id="rId27"/>
    <p:sldId id="277" r:id="rId28"/>
    <p:sldId id="273" r:id="rId29"/>
    <p:sldId id="286" r:id="rId30"/>
    <p:sldId id="291" r:id="rId31"/>
    <p:sldId id="313" r:id="rId32"/>
    <p:sldId id="314" r:id="rId33"/>
    <p:sldId id="265" r:id="rId34"/>
    <p:sldId id="290" r:id="rId35"/>
    <p:sldId id="305" r:id="rId36"/>
    <p:sldId id="306" r:id="rId37"/>
    <p:sldId id="298" r:id="rId38"/>
    <p:sldId id="31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4" autoAdjust="0"/>
    <p:restoredTop sz="94660"/>
  </p:normalViewPr>
  <p:slideViewPr>
    <p:cSldViewPr>
      <p:cViewPr varScale="1">
        <p:scale>
          <a:sx n="98" d="100"/>
          <a:sy n="98" d="100"/>
        </p:scale>
        <p:origin x="-10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CE658-ABF0-4307-B763-4C279BEDACEC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A8DCF-7F1A-4958-838F-555269B95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7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</a:t>
            </a:r>
            <a:r>
              <a:rPr lang="en-US" baseline="0" dirty="0" smtClean="0"/>
              <a:t>t or 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A8DCF-7F1A-4958-838F-555269B954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7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Project</a:t>
            </a:r>
            <a:r>
              <a:rPr lang="en-US" baseline="0" dirty="0" smtClean="0"/>
              <a:t> short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A8DCF-7F1A-4958-838F-555269B954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 or</a:t>
            </a:r>
            <a:r>
              <a:rPr lang="en-US" baseline="0" dirty="0" smtClean="0"/>
              <a:t> 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A8DCF-7F1A-4958-838F-555269B954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 or</a:t>
            </a:r>
            <a:r>
              <a:rPr lang="en-US" baseline="0" dirty="0" smtClean="0"/>
              <a:t> 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A8DCF-7F1A-4958-838F-555269B954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2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 or</a:t>
            </a:r>
            <a:r>
              <a:rPr lang="en-US" baseline="0" dirty="0" smtClean="0"/>
              <a:t> move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A8DCF-7F1A-4958-838F-555269B954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815884B-42C1-4D28-86C1-C89367120C8D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C9BAC44-7086-4C5E-AC0C-7BF0D3470A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1"/>
            <a:ext cx="8389034" cy="22098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819400"/>
            <a:ext cx="7627034" cy="1752600"/>
          </a:xfrm>
        </p:spPr>
        <p:txBody>
          <a:bodyPr/>
          <a:lstStyle/>
          <a:p>
            <a:r>
              <a:rPr lang="en-US" dirty="0" smtClean="0"/>
              <a:t>Confederated Tribes of Grand Ronde</a:t>
            </a:r>
            <a:endParaRPr lang="en-US" dirty="0"/>
          </a:p>
        </p:txBody>
      </p:sp>
      <p:pic>
        <p:nvPicPr>
          <p:cNvPr id="4" name="Picture 3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3733800"/>
            <a:ext cx="1752600" cy="270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0" y="5029200"/>
            <a:ext cx="3810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90000"/>
              </a:lnSpc>
            </a:pPr>
            <a:r>
              <a:rPr lang="en-US" dirty="0" smtClean="0"/>
              <a:t>  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Bryan Fendall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Aquatic Biologist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4343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Fall Creek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Adult passage naturally occurs in Middle Fork</a:t>
            </a:r>
          </a:p>
          <a:p>
            <a:pPr lvl="2"/>
            <a:r>
              <a:rPr lang="en-US" sz="1800" dirty="0" smtClean="0"/>
              <a:t>Aerial tracking detected adults close to both Fall Creek &amp; Dexter Dams </a:t>
            </a:r>
            <a:r>
              <a:rPr lang="en-US" sz="1200" dirty="0" smtClean="0"/>
              <a:t>(Clemens et al. 2012)</a:t>
            </a:r>
          </a:p>
          <a:p>
            <a:pPr lvl="2"/>
            <a:r>
              <a:rPr lang="en-US" sz="1800" dirty="0" err="1" smtClean="0"/>
              <a:t>Ammocoetes</a:t>
            </a:r>
            <a:r>
              <a:rPr lang="en-US" sz="1800" dirty="0" smtClean="0"/>
              <a:t> present in Middle Fork below Fall Creek </a:t>
            </a:r>
          </a:p>
          <a:p>
            <a:pPr lvl="1">
              <a:lnSpc>
                <a:spcPct val="120000"/>
              </a:lnSpc>
            </a:pP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Reservoir drains to run of the river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Juvenile out-migration is feasible 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4343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Fall Creek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Proximity to Middle Fork 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No known lamprey passage issues</a:t>
            </a:r>
          </a:p>
          <a:p>
            <a:pPr lvl="1">
              <a:lnSpc>
                <a:spcPct val="120000"/>
              </a:lnSpc>
            </a:pPr>
            <a:endParaRPr lang="en-US" sz="2400" dirty="0" smtClean="0"/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LPS could be feasible at potentially low cost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Lamprey ramp</a:t>
            </a:r>
          </a:p>
          <a:p>
            <a:pPr lvl="2">
              <a:lnSpc>
                <a:spcPct val="120000"/>
              </a:lnSpc>
            </a:pPr>
            <a:r>
              <a:rPr lang="en-US" sz="1800" dirty="0" smtClean="0"/>
              <a:t>Truck and haul  </a:t>
            </a:r>
            <a:endParaRPr lang="en-US" sz="2400" dirty="0" smtClean="0"/>
          </a:p>
          <a:p>
            <a:pPr lvl="1">
              <a:lnSpc>
                <a:spcPct val="120000"/>
              </a:lnSpc>
            </a:pPr>
            <a:endParaRPr lang="en-US" sz="2400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7" name="Content Placeholder 6" descr="Willamette_FallCree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455" t="12362" r="8454" b="11575"/>
          <a:stretch>
            <a:fillRect/>
          </a:stretch>
        </p:blipFill>
        <p:spPr>
          <a:xfrm>
            <a:off x="228599" y="2133600"/>
            <a:ext cx="6437243" cy="4419600"/>
          </a:xfrm>
        </p:spPr>
      </p:pic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04800"/>
            <a:ext cx="41706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Translocation Project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Capture adults from Willamette Falls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Transport to Fall Creek via truck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Release </a:t>
            </a:r>
          </a:p>
          <a:p>
            <a:pPr lvl="2"/>
            <a:r>
              <a:rPr lang="en-US" sz="1800" dirty="0" smtClean="0"/>
              <a:t>Successful Pacific lamprey reproduction above dam </a:t>
            </a:r>
          </a:p>
          <a:p>
            <a:pPr lvl="2"/>
            <a:r>
              <a:rPr lang="en-US" sz="1800" dirty="0" smtClean="0"/>
              <a:t>Determine if juvenile pheromone presence will cause adults to approach and attempt passage of dam </a:t>
            </a:r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Considerations</a:t>
            </a:r>
            <a:endParaRPr lang="en-US" dirty="0" smtClean="0"/>
          </a:p>
          <a:p>
            <a:pPr lvl="1"/>
            <a:r>
              <a:rPr lang="en-US" sz="2400" dirty="0" smtClean="0"/>
              <a:t>Brook known to exist both above/below </a:t>
            </a:r>
          </a:p>
          <a:p>
            <a:pPr lvl="1"/>
            <a:r>
              <a:rPr lang="en-US" sz="2400" dirty="0" smtClean="0"/>
              <a:t>Pacific likely to exist below /not above</a:t>
            </a:r>
          </a:p>
          <a:p>
            <a:pPr lvl="1"/>
            <a:r>
              <a:rPr lang="en-US" sz="2400" dirty="0" smtClean="0"/>
              <a:t>Pacific </a:t>
            </a:r>
            <a:r>
              <a:rPr lang="en-US" sz="2400" dirty="0" err="1" smtClean="0"/>
              <a:t>ammocoete</a:t>
            </a:r>
            <a:r>
              <a:rPr lang="en-US" sz="2400" dirty="0" smtClean="0"/>
              <a:t> surveys above/below</a:t>
            </a:r>
          </a:p>
          <a:p>
            <a:pPr>
              <a:buNone/>
            </a:pPr>
            <a:endParaRPr lang="en-US" sz="2800" dirty="0" smtClean="0"/>
          </a:p>
          <a:p>
            <a:pPr marL="508" indent="0"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>
            <a:normAutofit/>
          </a:bodyPr>
          <a:lstStyle/>
          <a:p>
            <a:r>
              <a:rPr lang="en-US" dirty="0" smtClean="0"/>
              <a:t>Sampled 8 Sites</a:t>
            </a:r>
          </a:p>
          <a:p>
            <a:pPr lvl="1"/>
            <a:r>
              <a:rPr lang="en-US" dirty="0" smtClean="0"/>
              <a:t>7 Above</a:t>
            </a:r>
          </a:p>
          <a:p>
            <a:pPr lvl="1"/>
            <a:r>
              <a:rPr lang="en-US" dirty="0" smtClean="0"/>
              <a:t>1 Below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r>
              <a:rPr lang="en-US" dirty="0" smtClean="0"/>
              <a:t>Above  578 Brook      0 Pacific</a:t>
            </a:r>
          </a:p>
          <a:p>
            <a:pPr marL="365760" lvl="1" indent="0">
              <a:buNone/>
            </a:pPr>
            <a:r>
              <a:rPr lang="en-US" dirty="0" smtClean="0"/>
              <a:t>Below   0 Broo</a:t>
            </a:r>
            <a:r>
              <a:rPr lang="en-US" dirty="0" smtClean="0"/>
              <a:t>k	 23 Pacific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" y="125107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Shocking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6023124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Accessing Falls to </a:t>
            </a:r>
          </a:p>
          <a:p>
            <a:r>
              <a:rPr lang="en-US" dirty="0" smtClean="0"/>
              <a:t>collect adult lamprey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6023124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Accessing Falls to </a:t>
            </a:r>
          </a:p>
          <a:p>
            <a:r>
              <a:rPr lang="en-US" dirty="0" smtClean="0"/>
              <a:t>collect adult lamprey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4343400" cy="57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181600" y="2819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Capturing lamprey from Willamette Falls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53200" y="320040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 well transport </a:t>
            </a:r>
          </a:p>
          <a:p>
            <a:r>
              <a:rPr lang="en-US" dirty="0" smtClean="0"/>
              <a:t>from Falls to truck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6023124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Significance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38100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Spiritual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Medicinal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Subsistence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16560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3200" y="3200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Insulated tote with agitator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6913880" cy="4514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77000" y="3200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Adult Pacific lamprey - first arrival to Fall Creek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Creek initial drop </a:t>
            </a:r>
            <a:r>
              <a:rPr lang="en-US" dirty="0" smtClean="0"/>
              <a:t>site (2013)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Creek second drop </a:t>
            </a:r>
            <a:r>
              <a:rPr lang="en-US" dirty="0" smtClean="0"/>
              <a:t>site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Creek second drop site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Fall Creek second drop site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6022848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Pacific lamprey release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38350"/>
            <a:ext cx="6025896" cy="45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56248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Pacific lamprey release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Total 240 adults </a:t>
            </a:r>
            <a:r>
              <a:rPr lang="en-US" sz="2800" dirty="0" err="1" smtClean="0"/>
              <a:t>translocated</a:t>
            </a:r>
            <a:endParaRPr lang="en-US" sz="28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Five separate trips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August – September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None marked, tagged, </a:t>
            </a:r>
          </a:p>
          <a:p>
            <a:pPr lvl="1">
              <a:buNone/>
            </a:pPr>
            <a:r>
              <a:rPr lang="en-US" sz="2400" dirty="0" smtClean="0"/>
              <a:t>	or sampled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676619"/>
            <a:ext cx="4038600" cy="302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3875" y="125107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Pilot Study 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Significance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43600" y="3200400"/>
            <a:ext cx="36606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90000"/>
              </a:lnSpc>
            </a:pPr>
            <a:r>
              <a:rPr lang="en-US" dirty="0" smtClean="0"/>
              <a:t>Trade &amp; Gift Giving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Way of Life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5994704" cy="45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-1219200" y="192816"/>
            <a:ext cx="3931920" cy="1066800"/>
          </a:xfrm>
        </p:spPr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Lamprey Pictures\2013 Pilot year Redd Found\IMGP0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-1219200" y="192816"/>
            <a:ext cx="3931920" cy="1066800"/>
          </a:xfrm>
        </p:spPr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Lamprey Pictures\2013 Pilot year Redd Found\IMGP0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" y="1714500"/>
            <a:ext cx="91358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-1219200" y="192816"/>
            <a:ext cx="3931920" cy="1066800"/>
          </a:xfrm>
        </p:spPr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Lamprey Pictures\2013 Pilot year Redd Found\IMGP0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" y="1792119"/>
            <a:ext cx="912454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4754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br>
              <a:rPr lang="en-US" dirty="0" smtClean="0"/>
            </a:br>
            <a:r>
              <a:rPr lang="en-US" dirty="0" smtClean="0"/>
              <a:t>Future Goals/Objectives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2014 </a:t>
            </a:r>
            <a:r>
              <a:rPr lang="en-US" sz="4000" dirty="0" smtClean="0"/>
              <a:t>Transported 240</a:t>
            </a:r>
            <a:endParaRPr lang="en-US" sz="2400" dirty="0" smtClean="0"/>
          </a:p>
          <a:p>
            <a:pPr lvl="1"/>
            <a:r>
              <a:rPr lang="en-US" sz="3400" dirty="0" smtClean="0"/>
              <a:t>Utilized </a:t>
            </a:r>
            <a:r>
              <a:rPr lang="en-US" sz="3400" dirty="0" smtClean="0"/>
              <a:t>radio-telemetry </a:t>
            </a:r>
          </a:p>
          <a:p>
            <a:pPr lvl="2"/>
            <a:r>
              <a:rPr lang="en-US" sz="2600" dirty="0" smtClean="0"/>
              <a:t>Implanted </a:t>
            </a:r>
            <a:r>
              <a:rPr lang="en-US" sz="2600" dirty="0" smtClean="0"/>
              <a:t>40 adults</a:t>
            </a:r>
          </a:p>
          <a:p>
            <a:pPr lvl="2"/>
            <a:r>
              <a:rPr lang="en-US" sz="2600" dirty="0" smtClean="0"/>
              <a:t>Establish fixed telemetry receiver </a:t>
            </a:r>
            <a:r>
              <a:rPr lang="en-US" sz="2600" dirty="0" smtClean="0"/>
              <a:t>site at Dam</a:t>
            </a:r>
            <a:endParaRPr lang="en-US" sz="2600" dirty="0" smtClean="0"/>
          </a:p>
          <a:p>
            <a:pPr lvl="2"/>
            <a:r>
              <a:rPr lang="en-US" sz="2600" dirty="0" smtClean="0"/>
              <a:t>Compliment with mobile tracking </a:t>
            </a:r>
          </a:p>
          <a:p>
            <a:pPr lvl="2"/>
            <a:r>
              <a:rPr lang="en-US" sz="2600" dirty="0" smtClean="0"/>
              <a:t>Pre-spawning mortality/areas of use </a:t>
            </a:r>
          </a:p>
          <a:p>
            <a:pPr lvl="1"/>
            <a:r>
              <a:rPr lang="en-US" sz="3400" dirty="0" smtClean="0"/>
              <a:t>Conduct </a:t>
            </a:r>
            <a:r>
              <a:rPr lang="en-US" sz="3400" dirty="0" smtClean="0"/>
              <a:t>spawning surveys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sz="4000" dirty="0" smtClean="0"/>
              <a:t>Full study</a:t>
            </a:r>
          </a:p>
          <a:p>
            <a:pPr lvl="1"/>
            <a:r>
              <a:rPr lang="en-US" sz="3400" dirty="0" smtClean="0"/>
              <a:t>One life cycle – 7 years  </a:t>
            </a:r>
          </a:p>
          <a:p>
            <a:pPr lvl="1"/>
            <a:r>
              <a:rPr lang="en-US" sz="3400" dirty="0" smtClean="0"/>
              <a:t>Continue </a:t>
            </a:r>
            <a:r>
              <a:rPr lang="en-US" sz="3400" dirty="0" err="1" smtClean="0"/>
              <a:t>translocating</a:t>
            </a:r>
            <a:r>
              <a:rPr lang="en-US" sz="3400" dirty="0" smtClean="0"/>
              <a:t> each year  </a:t>
            </a:r>
          </a:p>
          <a:p>
            <a:pPr lvl="1"/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572000"/>
            <a:ext cx="2743200" cy="20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2468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-1020623" y="228600"/>
            <a:ext cx="3931920" cy="1066800"/>
          </a:xfrm>
        </p:spPr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62000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01183"/>
            <a:ext cx="4541520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295400"/>
            <a:ext cx="91344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idx="2"/>
          </p:nvPr>
        </p:nvSpPr>
        <p:spPr>
          <a:xfrm>
            <a:off x="-1173023" y="228600"/>
            <a:ext cx="3931920" cy="1066800"/>
          </a:xfrm>
        </p:spPr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8" name="Picture 7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28575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777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0" y="533400"/>
            <a:ext cx="3931920" cy="762000"/>
          </a:xfrm>
        </p:spPr>
        <p:txBody>
          <a:bodyPr/>
          <a:lstStyle/>
          <a:p>
            <a:pPr algn="ctr"/>
            <a:r>
              <a:rPr lang="en-US" dirty="0" smtClean="0"/>
              <a:t>Current Distributions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72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600" y="11430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b="1" dirty="0" smtClean="0">
                <a:solidFill>
                  <a:schemeClr val="bg1"/>
                </a:solidFill>
              </a:rPr>
              <a:t>Key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 Individual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Group of 2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Group of 3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Group of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393776" y="1589240"/>
            <a:ext cx="228600" cy="228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93776" y="2044362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93776" y="2438400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79492" y="2819400"/>
            <a:ext cx="228600" cy="228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4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9525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Placeholder 4"/>
          <p:cNvSpPr txBox="1">
            <a:spLocks/>
          </p:cNvSpPr>
          <p:nvPr/>
        </p:nvSpPr>
        <p:spPr>
          <a:xfrm>
            <a:off x="-1173023" y="228600"/>
            <a:ext cx="393192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mtClean="0"/>
              <a:t>Confederated Tribes </a:t>
            </a:r>
          </a:p>
          <a:p>
            <a:r>
              <a:rPr lang="en-US" smtClean="0"/>
              <a:t>of Grand Ronde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25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4754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br>
              <a:rPr lang="en-US" dirty="0" smtClean="0"/>
            </a:br>
            <a:r>
              <a:rPr lang="en-US" dirty="0" smtClean="0"/>
              <a:t>Future Implications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Fall Creek as case study</a:t>
            </a:r>
          </a:p>
          <a:p>
            <a:pPr lvl="1">
              <a:buNone/>
            </a:pPr>
            <a:endParaRPr lang="en-US" sz="2600" dirty="0" smtClean="0"/>
          </a:p>
          <a:p>
            <a:pPr lvl="1"/>
            <a:r>
              <a:rPr lang="en-US" dirty="0" smtClean="0"/>
              <a:t>Ideal study area</a:t>
            </a:r>
          </a:p>
          <a:p>
            <a:pPr lvl="2"/>
            <a:r>
              <a:rPr lang="en-US" sz="2100" dirty="0" smtClean="0"/>
              <a:t>High quality, historic spawning habitat </a:t>
            </a:r>
          </a:p>
          <a:p>
            <a:pPr lvl="2"/>
            <a:r>
              <a:rPr lang="en-US" sz="2100" dirty="0" smtClean="0"/>
              <a:t>Draw-down for juvenile outmigration</a:t>
            </a:r>
          </a:p>
          <a:p>
            <a:pPr lvl="2"/>
            <a:r>
              <a:rPr lang="en-US" sz="2100" dirty="0" smtClean="0"/>
              <a:t>Likely adults already utilize area below dam </a:t>
            </a:r>
          </a:p>
          <a:p>
            <a:pPr>
              <a:buNone/>
            </a:pPr>
            <a:endParaRPr lang="en-US" sz="2600" dirty="0" smtClean="0"/>
          </a:p>
          <a:p>
            <a:pPr lvl="1"/>
            <a:r>
              <a:rPr lang="en-US" dirty="0" smtClean="0"/>
              <a:t>Passage potentially low-cost</a:t>
            </a:r>
          </a:p>
          <a:p>
            <a:pPr lvl="2"/>
            <a:r>
              <a:rPr lang="en-US" sz="2100" dirty="0" smtClean="0"/>
              <a:t>Minimal modifications </a:t>
            </a:r>
          </a:p>
          <a:p>
            <a:pPr lvl="2"/>
            <a:r>
              <a:rPr lang="en-US" sz="2100" dirty="0" smtClean="0"/>
              <a:t>Truck and haul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r>
              <a:rPr lang="en-US" dirty="0" smtClean="0"/>
              <a:t>Use applications elsewhere</a:t>
            </a:r>
          </a:p>
          <a:p>
            <a:pPr lvl="2"/>
            <a:r>
              <a:rPr lang="en-US" sz="2100" dirty="0" smtClean="0"/>
              <a:t>Other dams 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5" descr="P:\PERSDIR\shared\F&amp;W\Fish\Smolttrap\Smolt Trap Fish Pictures\Lamprey GS &amp; Pics\Pacific Lamprey GS 1885-068 5-16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4754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br>
              <a:rPr lang="en-US" dirty="0" smtClean="0"/>
            </a:br>
            <a:r>
              <a:rPr lang="en-US" dirty="0" smtClean="0"/>
              <a:t>Future Implications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174016"/>
            <a:ext cx="8666456" cy="4013424"/>
          </a:xfrm>
        </p:spPr>
        <p:txBody>
          <a:bodyPr>
            <a:normAutofit/>
          </a:bodyPr>
          <a:lstStyle/>
          <a:p>
            <a:pPr marL="508" indent="0">
              <a:buNone/>
            </a:pPr>
            <a:r>
              <a:rPr lang="en-US" sz="3300" dirty="0" smtClean="0"/>
              <a:t>Special Thanks To</a:t>
            </a:r>
          </a:p>
          <a:p>
            <a:pPr marL="508" indent="0" algn="ctr">
              <a:buNone/>
            </a:pPr>
            <a:endParaRPr lang="en-US" sz="3300" dirty="0" smtClean="0"/>
          </a:p>
          <a:p>
            <a:pPr marL="508" indent="0" algn="ctr">
              <a:buNone/>
            </a:pPr>
            <a:r>
              <a:rPr lang="en-US" dirty="0" smtClean="0"/>
              <a:t>Oregon State</a:t>
            </a:r>
          </a:p>
          <a:p>
            <a:pPr marL="508" indent="0" algn="ctr">
              <a:buNone/>
            </a:pPr>
            <a:r>
              <a:rPr lang="en-US" dirty="0" smtClean="0"/>
              <a:t>	</a:t>
            </a:r>
            <a:endParaRPr lang="en-US" dirty="0"/>
          </a:p>
          <a:p>
            <a:pPr marL="508" indent="0" algn="ctr">
              <a:buNone/>
            </a:pPr>
            <a:r>
              <a:rPr lang="en-US" dirty="0" smtClean="0"/>
              <a:t>USACE</a:t>
            </a:r>
          </a:p>
          <a:p>
            <a:pPr marL="508" indent="0" algn="ctr">
              <a:buNone/>
            </a:pPr>
            <a:endParaRPr lang="en-US" dirty="0"/>
          </a:p>
          <a:p>
            <a:pPr marL="508" indent="0" algn="ctr">
              <a:buNone/>
            </a:pPr>
            <a:r>
              <a:rPr lang="en-US" dirty="0" smtClean="0"/>
              <a:t>USFWS</a:t>
            </a:r>
          </a:p>
          <a:p>
            <a:pPr marL="365760" lvl="1" indent="0" algn="ctr">
              <a:buNone/>
            </a:pPr>
            <a:endParaRPr lang="en-US" sz="2900" dirty="0" smtClean="0"/>
          </a:p>
          <a:p>
            <a:pPr marL="365760" lvl="1" indent="0">
              <a:buNone/>
            </a:pPr>
            <a:endParaRPr lang="en-US" sz="2900" dirty="0"/>
          </a:p>
          <a:p>
            <a:pPr marL="365760" lvl="1" indent="0">
              <a:buNone/>
            </a:pPr>
            <a:endParaRPr lang="en-US" sz="2900" dirty="0" smtClean="0"/>
          </a:p>
          <a:p>
            <a:pPr marL="365760" lvl="1" indent="0">
              <a:buNone/>
            </a:pPr>
            <a:endParaRPr lang="en-US" sz="2900" dirty="0"/>
          </a:p>
          <a:p>
            <a:pPr marL="365760" lvl="1" indent="0">
              <a:buNone/>
            </a:pPr>
            <a:endParaRPr lang="en-US" sz="2900" dirty="0" smtClean="0"/>
          </a:p>
          <a:p>
            <a:pPr marL="365760" lvl="1" indent="0">
              <a:buNone/>
            </a:pPr>
            <a:endParaRPr lang="en-US" sz="2900" dirty="0"/>
          </a:p>
          <a:p>
            <a:pPr marL="365760" lvl="1" indent="0">
              <a:buNone/>
            </a:pPr>
            <a:endParaRPr lang="en-US" sz="2900" dirty="0" smtClean="0"/>
          </a:p>
          <a:p>
            <a:endParaRPr lang="en-US" sz="2100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35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Status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Historic</a:t>
            </a:r>
            <a:endParaRPr lang="en-US" sz="2800" dirty="0" smtClean="0"/>
          </a:p>
          <a:p>
            <a:pPr lvl="1"/>
            <a:r>
              <a:rPr lang="en-US" sz="2400" dirty="0" smtClean="0"/>
              <a:t>Willamette </a:t>
            </a:r>
            <a:r>
              <a:rPr lang="en-US" sz="2400" dirty="0" smtClean="0"/>
              <a:t>Basin</a:t>
            </a:r>
            <a:endParaRPr lang="en-US" sz="2400" dirty="0"/>
          </a:p>
          <a:p>
            <a:pPr marL="365760" lvl="1" indent="0">
              <a:buNone/>
            </a:pPr>
            <a:endParaRPr lang="en-US" sz="2400" dirty="0"/>
          </a:p>
          <a:p>
            <a:pPr marL="365760" lvl="1" indent="0">
              <a:buNone/>
            </a:pPr>
            <a:endParaRPr lang="en-US" sz="2400" dirty="0"/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sz="2800" dirty="0" smtClean="0"/>
              <a:t>Current</a:t>
            </a:r>
          </a:p>
          <a:p>
            <a:pPr lvl="1"/>
            <a:r>
              <a:rPr lang="en-US" sz="2400" dirty="0" smtClean="0"/>
              <a:t>In Decline</a:t>
            </a:r>
            <a:endParaRPr lang="en-US" sz="2400" dirty="0" smtClean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837" y="2514600"/>
            <a:ext cx="5452286" cy="4136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Significance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To better understand the decline, Grand Ronde has taken an active role in Pacific lamprey research</a:t>
            </a:r>
          </a:p>
        </p:txBody>
      </p:sp>
      <p:pic>
        <p:nvPicPr>
          <p:cNvPr id="11" name="Picture 2" descr="P:\PERSDIR\shared\F&amp;W\Fish\Lamprey\Lamprey Translocation\Lamprey Translocation Pictures\Lamprey Transport 2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3657767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Migration behavior study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2008 - 2012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Radio-telemetry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Willamette Falls </a:t>
            </a:r>
          </a:p>
        </p:txBody>
      </p:sp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59" y="3124200"/>
            <a:ext cx="4571941" cy="34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pic>
        <p:nvPicPr>
          <p:cNvPr id="6" name="Picture 5" descr="ctgrlogo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WillametteTelemetrySummary_mini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866" t="35331" r="37271" b="2314"/>
          <a:stretch>
            <a:fillRect/>
          </a:stretch>
        </p:blipFill>
        <p:spPr>
          <a:xfrm>
            <a:off x="304800" y="228600"/>
            <a:ext cx="4712886" cy="6248400"/>
          </a:xfrm>
        </p:spPr>
      </p:pic>
      <p:sp>
        <p:nvSpPr>
          <p:cNvPr id="12" name="TextBox 11"/>
          <p:cNvSpPr txBox="1"/>
          <p:nvPr/>
        </p:nvSpPr>
        <p:spPr>
          <a:xfrm>
            <a:off x="5486400" y="25146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22 fixed telemetry receiver sites</a:t>
            </a:r>
          </a:p>
          <a:p>
            <a:endParaRPr lang="en-US" dirty="0" smtClean="0"/>
          </a:p>
          <a:p>
            <a:r>
              <a:rPr lang="en-US" dirty="0" err="1" smtClean="0"/>
              <a:t>Mainstem</a:t>
            </a:r>
            <a:r>
              <a:rPr lang="en-US" dirty="0" smtClean="0"/>
              <a:t> and tributaries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Lamprey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Data</a:t>
            </a:r>
          </a:p>
          <a:p>
            <a:pPr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Relative use patterns of spawning tributaries</a:t>
            </a:r>
          </a:p>
          <a:p>
            <a:pPr lvl="1"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Migratory and tributary selection behaviors were variable</a:t>
            </a:r>
          </a:p>
          <a:p>
            <a:pPr lvl="1"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What environmental factors drive selection </a:t>
            </a:r>
          </a:p>
          <a:p>
            <a:pPr lvl="1">
              <a:buNone/>
            </a:pPr>
            <a:endParaRPr lang="en-US" sz="2600" dirty="0" smtClean="0"/>
          </a:p>
          <a:p>
            <a:pPr lvl="1"/>
            <a:r>
              <a:rPr lang="en-US" sz="2600" dirty="0" smtClean="0"/>
              <a:t>Explore adult reintroduction </a:t>
            </a:r>
          </a:p>
          <a:p>
            <a:pPr lvl="2"/>
            <a:r>
              <a:rPr lang="en-US" sz="1900" dirty="0" smtClean="0"/>
              <a:t>Determine if juvenile pheromones influence adult tributary selection </a:t>
            </a:r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094456" cy="762000"/>
          </a:xfrm>
        </p:spPr>
        <p:txBody>
          <a:bodyPr/>
          <a:lstStyle/>
          <a:p>
            <a:r>
              <a:rPr lang="en-US" dirty="0" smtClean="0"/>
              <a:t>Pacific Lamprey Translocation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Confederated Tribes </a:t>
            </a:r>
          </a:p>
          <a:p>
            <a:r>
              <a:rPr lang="en-US" dirty="0" smtClean="0"/>
              <a:t>of Grand Ronde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100" dirty="0" smtClean="0"/>
              <a:t>Translocation Pilot Study</a:t>
            </a:r>
          </a:p>
          <a:p>
            <a:pPr lvl="1">
              <a:buNone/>
            </a:pPr>
            <a:endParaRPr lang="en-US" sz="4400" dirty="0" smtClean="0"/>
          </a:p>
          <a:p>
            <a:pPr lvl="1"/>
            <a:r>
              <a:rPr lang="en-US" sz="4400" dirty="0" smtClean="0"/>
              <a:t>Reintroduce adult lamprey to historic spawning habitat</a:t>
            </a:r>
          </a:p>
          <a:p>
            <a:pPr lvl="1">
              <a:buNone/>
            </a:pPr>
            <a:endParaRPr lang="en-US" sz="3400" dirty="0" smtClean="0"/>
          </a:p>
          <a:p>
            <a:pPr lvl="1"/>
            <a:r>
              <a:rPr lang="en-US" sz="4400" dirty="0" smtClean="0"/>
              <a:t>Pacific lamprey</a:t>
            </a:r>
          </a:p>
          <a:p>
            <a:pPr lvl="2">
              <a:lnSpc>
                <a:spcPct val="120000"/>
              </a:lnSpc>
            </a:pPr>
            <a:r>
              <a:rPr lang="en-US" sz="2900" dirty="0" smtClean="0"/>
              <a:t>Ascend high gradients</a:t>
            </a:r>
          </a:p>
          <a:p>
            <a:pPr lvl="2">
              <a:lnSpc>
                <a:spcPct val="120000"/>
              </a:lnSpc>
            </a:pPr>
            <a:r>
              <a:rPr lang="en-US" sz="2900" dirty="0" smtClean="0"/>
              <a:t>Observed in high gradient tributaries, successfully locating suitable spawning habitats</a:t>
            </a:r>
          </a:p>
          <a:p>
            <a:pPr lvl="2">
              <a:lnSpc>
                <a:spcPct val="120000"/>
              </a:lnSpc>
              <a:buNone/>
            </a:pPr>
            <a:endParaRPr lang="en-US" sz="2600" dirty="0" smtClean="0"/>
          </a:p>
          <a:p>
            <a:pPr lvl="1"/>
            <a:r>
              <a:rPr lang="en-US" sz="4400" dirty="0" smtClean="0"/>
              <a:t>Fall Creek</a:t>
            </a:r>
          </a:p>
          <a:p>
            <a:pPr lvl="2"/>
            <a:r>
              <a:rPr lang="en-US" sz="2900" dirty="0" smtClean="0"/>
              <a:t>Telemetry data detected adults entering Coast Fork, similarly high in system</a:t>
            </a:r>
            <a:endParaRPr lang="en-US" dirty="0" smtClean="0"/>
          </a:p>
          <a:p>
            <a:pPr lvl="2"/>
            <a:r>
              <a:rPr lang="en-US" sz="2900" dirty="0" smtClean="0"/>
              <a:t>Streams known to sustain lamprey spawning have common habitat attributes observed above dam </a:t>
            </a:r>
          </a:p>
          <a:p>
            <a:pPr lvl="1"/>
            <a:endParaRPr lang="en-US" sz="1900" dirty="0" smtClean="0"/>
          </a:p>
        </p:txBody>
      </p:sp>
      <p:pic>
        <p:nvPicPr>
          <p:cNvPr id="6" name="Picture 5" descr="ctgrlogo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1066800"/>
            <a:ext cx="716737" cy="110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2611</TotalTime>
  <Words>773</Words>
  <Application>Microsoft Office PowerPoint</Application>
  <PresentationFormat>On-screen Show (4:3)</PresentationFormat>
  <Paragraphs>283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Foundry</vt:lpstr>
      <vt:lpstr>Pacific Lamprey Translocation</vt:lpstr>
      <vt:lpstr>Pacific Lamprey Significance</vt:lpstr>
      <vt:lpstr>Pacific Lamprey Significance</vt:lpstr>
      <vt:lpstr>Pacific Lamprey Status</vt:lpstr>
      <vt:lpstr>Pacific Lamprey Significance</vt:lpstr>
      <vt:lpstr>Pacific Lamprey Research</vt:lpstr>
      <vt:lpstr>Pacific Lamprey Research</vt:lpstr>
      <vt:lpstr>Pacific Lamprey Research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Translocation</vt:lpstr>
      <vt:lpstr>Pacific Lamprey Research</vt:lpstr>
      <vt:lpstr>Pacific Lamprey Research</vt:lpstr>
      <vt:lpstr>Pacific Lamprey Research</vt:lpstr>
      <vt:lpstr>Pacific Lamprey Translocation Future Goals/Objectives</vt:lpstr>
      <vt:lpstr>Pacific Lamprey Translocation</vt:lpstr>
      <vt:lpstr>Pacific Lamprey Translocation</vt:lpstr>
      <vt:lpstr>Current Distributions </vt:lpstr>
      <vt:lpstr>Pacific Lamprey Translocation Future Implications</vt:lpstr>
      <vt:lpstr>Pacific Lamprey Translocation Future Implications</vt:lpstr>
    </vt:vector>
  </TitlesOfParts>
  <Company>Confederated Tribes of Grand Ronde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LindsayB</dc:creator>
  <cp:lastModifiedBy>Bryan Fendall</cp:lastModifiedBy>
  <cp:revision>148</cp:revision>
  <dcterms:created xsi:type="dcterms:W3CDTF">2014-01-28T16:22:19Z</dcterms:created>
  <dcterms:modified xsi:type="dcterms:W3CDTF">2015-02-11T00:05:13Z</dcterms:modified>
</cp:coreProperties>
</file>